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08" autoAdjust="0"/>
  </p:normalViewPr>
  <p:slideViewPr>
    <p:cSldViewPr snapToGrid="0">
      <p:cViewPr varScale="1">
        <p:scale>
          <a:sx n="64" d="100"/>
          <a:sy n="64" d="100"/>
        </p:scale>
        <p:origin x="1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A1592-55B9-4CB6-B0D9-10A956FD1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53F8F5-C240-4ECD-92A8-0AC5CF3D8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ED98B-F233-4017-AED3-4EA254AF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F9B3FB-E035-4728-85AF-6C26AB76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BB631-7CEF-4D47-9188-0994A524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2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921F3-E9AC-4C0E-9286-07A49DB4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AA5113-14F0-4954-825A-35B7F6BAA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14E044-A984-4BAA-A813-23BA60EF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526F3C-0E33-491F-906F-33B75940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76673-5AFF-43C6-8BF0-39474B3D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8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46C86B-7F10-4CCD-953F-7516D4C68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27CDB5-C018-40B4-8F0B-95C1BA3FE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F3C7F-F026-45A4-9A60-1BB0133B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51D4C-89CC-426F-9569-53BBCCEC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0F768-2EE5-4484-BC04-85C322B6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0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8A83E-D22E-4473-9FF2-B92916E8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0290E-D58D-4C94-B981-3083AB2B5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7C83C7-3AE2-4910-BC82-075AC29C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EAD1D-2845-47B4-A6DF-C901C43E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95B7F-B703-41C9-AD5D-37818061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2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2DA11-0A37-454B-8D47-57F86EFB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F6C4F-644E-4B8A-B820-3B9E5ADE8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6FF197-3F3D-4ECF-A238-6D06538C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F93C5F-90CE-46A2-ADA1-E40F7A6E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D699D1-2465-413F-B919-89FE8057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1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EF91B-4EAC-4A80-B9AA-1A00D95F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0BB95-DB11-4DF4-B3C5-620E69292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B20FE1-FC92-4D17-B358-E19D2785A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28575-473A-40ED-8F11-6BD160FC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08053-E0D8-4F8A-9C76-F3C9965C5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4D1F09-D18A-40E5-98D5-6C607A25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2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57D3F-E62F-4393-9DC6-A9E6E5CD1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82BF4B-9538-4582-9453-CCCA55154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C753B2-77AB-45EE-BE55-345B96C32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5865DD-C9D6-44A5-A7B7-B87702A96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85FFA2-2D7D-4AE8-BF45-2A88175CB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C45F65-10DD-4943-A245-A6799A30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F72FB3-CCE6-453C-ACCC-DC332AB0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9FA73F-E784-4D3F-ADDB-383B5865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8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3B06E-F69D-4664-BFBA-FD7B6ADD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8CD5E4-0480-4837-91D9-66B0593A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BDC813-EEDF-4CA5-84AB-1F121EB7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64ACB1-A57F-4652-80A9-3E54322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6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79D293-3527-4593-A0EF-417599B6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A29289-89BD-4F79-AEC0-222C6E2F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A85797-C91F-44B8-9B32-FE6DC40F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09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CC9B0-6DC5-46DB-8982-F32316FF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8020B-C583-481B-A498-2F28BA785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633C93-E377-4D66-A0DE-E84B2AB7D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C1EBE9-7119-4BFB-A67C-9716EB6C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152B56-8233-40A0-BF3C-DFBF176F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A4423D-C913-4E64-8ECC-7E2145F3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0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7122F-CA6B-4F61-985D-7767D5CB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AB6874-3E04-4916-AC6E-CC86E2978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411A8-583A-4F8E-BEBE-3F2AC0066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A5E122-774A-448A-A310-CB7AF485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20941-51CD-48AC-8F94-2D7369B8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E342B9-6A09-4DF8-8A90-7973993A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42FB4C-0982-46F7-8D7C-3FF4C6F5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DD15F1-FB28-438C-9E48-357BCF60D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82F448-C9BD-4337-97ED-F5A04B43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5F03F-C47D-4322-8575-B0F104C011ED}" type="datetimeFigureOut">
              <a:rPr lang="zh-CN" altLang="en-US" smtClean="0"/>
              <a:t>2021-06-24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E7A889-7E8D-4765-8194-DE19159A3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3BEC9-8A15-46E9-87F4-2542EA066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D377-C45B-4A1E-B374-4B6238CD7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DC17950-0C2D-4BFC-8B1E-6EB0D27FF0BF}"/>
                  </a:ext>
                </a:extLst>
              </p:cNvPr>
              <p:cNvSpPr/>
              <p:nvPr/>
            </p:nvSpPr>
            <p:spPr>
              <a:xfrm>
                <a:off x="3" y="2742"/>
                <a:ext cx="1169636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/>
                  <a:t>1. </a:t>
                </a:r>
                <a:r>
                  <a:rPr lang="zh-CN" altLang="en-US" sz="2000" b="1" dirty="0"/>
                  <a:t>如图所示，一长度为</a:t>
                </a:r>
                <a14:m>
                  <m:oMath xmlns:m="http://schemas.openxmlformats.org/officeDocument/2006/math">
                    <m:r>
                      <a:rPr lang="en-US" altLang="zh-CN" sz="2000" b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b="1" dirty="0"/>
                  <a:t>，质量为m的匀质细杆可绕其距一端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b="1" dirty="0"/>
                  <a:t>/3的水平轴自由转动。</a:t>
                </a:r>
              </a:p>
              <a:p>
                <a:r>
                  <a:rPr lang="en-US" altLang="zh-CN" sz="2000" b="1" dirty="0"/>
                  <a:t>(1) </a:t>
                </a:r>
                <a:r>
                  <a:rPr lang="zh-CN" altLang="en-US" sz="2000" b="1" dirty="0"/>
                  <a:t>计算转动惯量（5分）</a:t>
                </a:r>
              </a:p>
              <a:p>
                <a:r>
                  <a:rPr lang="en-US" altLang="zh-CN" sz="2000" b="1" dirty="0"/>
                  <a:t>(2)</a:t>
                </a:r>
                <a:r>
                  <a:rPr lang="zh-CN" altLang="en-US" sz="2000" b="1" dirty="0"/>
                  <a:t> 计算重力力矩（5分）</a:t>
                </a:r>
              </a:p>
              <a:p>
                <a:r>
                  <a:rPr lang="en-US" altLang="zh-CN" sz="2000" b="1" dirty="0"/>
                  <a:t>(3) </a:t>
                </a:r>
                <a:r>
                  <a:rPr lang="zh-CN" altLang="en-US" sz="2000" b="1" dirty="0"/>
                  <a:t>给出角加速度α和角度θ之间的关系。（5分）</a:t>
                </a:r>
              </a:p>
              <a:p>
                <a:r>
                  <a:rPr lang="en-US" altLang="zh-CN" sz="2000" b="1" dirty="0"/>
                  <a:t>(4)</a:t>
                </a:r>
                <a:r>
                  <a:rPr lang="zh-CN" altLang="en-US" sz="2000" b="1" dirty="0"/>
                  <a:t> 如果杆从图中偏转θ的位置静止落下，计算杆竖直时的角速度和角动量。（5分）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DC17950-0C2D-4BFC-8B1E-6EB0D27FF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" y="2742"/>
                <a:ext cx="11696366" cy="1631216"/>
              </a:xfrm>
              <a:prstGeom prst="rect">
                <a:avLst/>
              </a:prstGeom>
              <a:blipFill rotWithShape="1">
                <a:blip r:embed="rId2"/>
                <a:stretch>
                  <a:fillRect l="-521" t="-1866" b="-5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183180-D910-414B-89D8-FE71E146AB24}"/>
                  </a:ext>
                </a:extLst>
              </p:cNvPr>
              <p:cNvSpPr/>
              <p:nvPr/>
            </p:nvSpPr>
            <p:spPr>
              <a:xfrm>
                <a:off x="3943927" y="2930595"/>
                <a:ext cx="7911559" cy="2931828"/>
              </a:xfrm>
              <a:prstGeom prst="rect">
                <a:avLst/>
              </a:prstGeom>
              <a:ln w="28575"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𝑱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b="1" dirty="0"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𝒎𝒈</m:t>
                    </m:r>
                    <m:func>
                      <m:func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func>
                  </m:oMath>
                </a14:m>
                <a:endParaRPr lang="en-US" altLang="zh-CN" sz="9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𝑱𝒂</m:t>
                      </m:r>
                      <m:r>
                        <a:rPr lang="en-US" altLang="zh-CN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𝑴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𝒈</m:t>
                          </m:r>
                          <m:func>
                            <m:funcPr>
                              <m:ctrlPr>
                                <a:rPr lang="en-US" altLang="zh-CN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</m:func>
                        </m:num>
                        <m:den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</m:t>
                          </m:r>
                        </m:den>
                      </m:f>
                    </m:oMath>
                  </m:oMathPara>
                </a14:m>
                <a:endParaRPr lang="en-US" altLang="zh-CN" sz="9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9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根据机械能守恒：</a:t>
                </a:r>
                <a:endPara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𝑱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𝒈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</m:func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𝚫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𝒍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</m:den>
                    </m:f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</m:func>
                      </m:e>
                    </m:d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r>
                        <a:rPr lang="zh-CN" alt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=?;</m:t>
                      </m:r>
                    </m:oMath>
                  </m:oMathPara>
                </a14:m>
                <a:endParaRPr lang="en-US" altLang="zh-CN" b="1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900" b="1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𝑱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?</m:t>
                    </m:r>
                  </m:oMath>
                </a14:m>
                <a:endParaRPr lang="en-US" altLang="zh-CN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9183180-D910-414B-89D8-FE71E146A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27" y="2930595"/>
                <a:ext cx="7911559" cy="2931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2380C86-C6C0-46FE-A319-0F4782ACE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4" r="23473"/>
          <a:stretch/>
        </p:blipFill>
        <p:spPr>
          <a:xfrm>
            <a:off x="22470" y="2509276"/>
            <a:ext cx="3016287" cy="275594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E9AC13D-8229-49D4-8E1C-151243D01CB7}"/>
              </a:ext>
            </a:extLst>
          </p:cNvPr>
          <p:cNvCxnSpPr>
            <a:cxnSpLocks/>
          </p:cNvCxnSpPr>
          <p:nvPr/>
        </p:nvCxnSpPr>
        <p:spPr>
          <a:xfrm>
            <a:off x="2096642" y="4156367"/>
            <a:ext cx="0" cy="581891"/>
          </a:xfrm>
          <a:prstGeom prst="straightConnector1">
            <a:avLst/>
          </a:prstGeom>
          <a:ln w="412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F8EA8F84-9AEB-4E38-83D5-DC3F0C22CCE4}"/>
              </a:ext>
            </a:extLst>
          </p:cNvPr>
          <p:cNvSpPr/>
          <p:nvPr/>
        </p:nvSpPr>
        <p:spPr>
          <a:xfrm>
            <a:off x="2055146" y="4660828"/>
            <a:ext cx="42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B0749E-A0D9-4AB7-8B89-754FD2D2FC0D}"/>
              </a:ext>
            </a:extLst>
          </p:cNvPr>
          <p:cNvCxnSpPr>
            <a:cxnSpLocks/>
          </p:cNvCxnSpPr>
          <p:nvPr/>
        </p:nvCxnSpPr>
        <p:spPr>
          <a:xfrm flipH="1">
            <a:off x="2096648" y="2976700"/>
            <a:ext cx="27702" cy="1419809"/>
          </a:xfrm>
          <a:prstGeom prst="line">
            <a:avLst/>
          </a:prstGeom>
          <a:ln w="222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A7728E7-5C82-4167-9C07-B9D51F7D5FB7}"/>
              </a:ext>
            </a:extLst>
          </p:cNvPr>
          <p:cNvCxnSpPr>
            <a:cxnSpLocks/>
          </p:cNvCxnSpPr>
          <p:nvPr/>
        </p:nvCxnSpPr>
        <p:spPr>
          <a:xfrm>
            <a:off x="1269986" y="3244307"/>
            <a:ext cx="0" cy="581891"/>
          </a:xfrm>
          <a:prstGeom prst="straightConnector1">
            <a:avLst/>
          </a:prstGeom>
          <a:ln w="412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8456916-E2B5-4690-AFC5-72B1433DF6B3}"/>
              </a:ext>
            </a:extLst>
          </p:cNvPr>
          <p:cNvSpPr/>
          <p:nvPr/>
        </p:nvSpPr>
        <p:spPr>
          <a:xfrm>
            <a:off x="1034521" y="3702582"/>
            <a:ext cx="428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0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2F903BA-48BA-4D2C-A3F6-C596F6BDA9E5}"/>
              </a:ext>
            </a:extLst>
          </p:cNvPr>
          <p:cNvSpPr/>
          <p:nvPr/>
        </p:nvSpPr>
        <p:spPr>
          <a:xfrm>
            <a:off x="0" y="-10450"/>
            <a:ext cx="1219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2. </a:t>
            </a:r>
            <a:r>
              <a:rPr lang="zh-CN" altLang="en-US" sz="2000" b="1" dirty="0"/>
              <a:t>半径为</a:t>
            </a:r>
            <a:r>
              <a:rPr lang="en-US" altLang="zh-CN" sz="2000" b="1" dirty="0"/>
              <a:t>R1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R2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R1&lt;R2</a:t>
            </a:r>
            <a:r>
              <a:rPr lang="zh-CN" altLang="en-US" sz="2000" b="1" dirty="0"/>
              <a:t>）的两个同心导体球壳互相绝缘，现把</a:t>
            </a:r>
            <a:r>
              <a:rPr lang="en-US" altLang="zh-CN" sz="2000" b="1" dirty="0"/>
              <a:t>+q</a:t>
            </a:r>
            <a:r>
              <a:rPr lang="zh-CN" altLang="en-US" sz="2000" b="1" dirty="0"/>
              <a:t>电荷量给予内球，求：</a:t>
            </a:r>
          </a:p>
          <a:p>
            <a:pPr marL="457200" indent="-457200" algn="just">
              <a:buAutoNum type="arabicParenBoth"/>
            </a:pPr>
            <a:r>
              <a:rPr lang="zh-CN" altLang="en-US" sz="2000" b="1" dirty="0"/>
              <a:t>外球电荷量及电势（5分）</a:t>
            </a:r>
            <a:endParaRPr lang="en-US" altLang="zh-CN" sz="2000" b="1" dirty="0"/>
          </a:p>
          <a:p>
            <a:pPr marL="457200" indent="-457200" algn="just">
              <a:buAutoNum type="arabicParenBoth"/>
            </a:pPr>
            <a:r>
              <a:rPr lang="zh-CN" altLang="en-US" sz="2000" b="1" dirty="0"/>
              <a:t>若外球接地，外球电荷量及电势（5分）</a:t>
            </a:r>
            <a:endParaRPr lang="en-US" altLang="zh-CN" sz="2000" b="1" dirty="0"/>
          </a:p>
          <a:p>
            <a:pPr marL="457200" indent="-457200" algn="just">
              <a:buAutoNum type="arabicParenBoth"/>
            </a:pPr>
            <a:r>
              <a:rPr lang="zh-CN" altLang="en-US" sz="2000" b="1" dirty="0"/>
              <a:t>若内球接地，内球电荷量及外球电势（5分）</a:t>
            </a:r>
            <a:endParaRPr lang="en-US" altLang="zh-CN" sz="2000" b="1" dirty="0"/>
          </a:p>
          <a:p>
            <a:pPr marL="457200" indent="-457200" algn="just">
              <a:buAutoNum type="arabicParenBoth"/>
            </a:pPr>
            <a:r>
              <a:rPr lang="zh-CN" altLang="en-US" sz="2000" b="1" dirty="0"/>
              <a:t>若内外球导线连接，外球电荷量及电势（5分）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903BA-48BA-4D2C-A3F6-C596F6BDA9E5}"/>
              </a:ext>
            </a:extLst>
          </p:cNvPr>
          <p:cNvSpPr/>
          <p:nvPr/>
        </p:nvSpPr>
        <p:spPr>
          <a:xfrm>
            <a:off x="0" y="1620766"/>
            <a:ext cx="1219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arenBoth"/>
            </a:pPr>
            <a:r>
              <a:rPr lang="zh-CN" altLang="en-US" sz="2000" b="1" dirty="0">
                <a:solidFill>
                  <a:srgbClr val="FF0000"/>
                </a:solidFill>
              </a:rPr>
              <a:t>内球带电</a:t>
            </a:r>
            <a:r>
              <a:rPr lang="en-US" altLang="zh-CN" sz="2000" b="1" dirty="0">
                <a:solidFill>
                  <a:srgbClr val="FF0000"/>
                </a:solidFill>
              </a:rPr>
              <a:t>+q</a:t>
            </a:r>
            <a:r>
              <a:rPr lang="zh-CN" altLang="en-US" sz="2000" b="1" dirty="0">
                <a:solidFill>
                  <a:srgbClr val="FF0000"/>
                </a:solidFill>
              </a:rPr>
              <a:t>，则外球内表面分布有感应电荷</a:t>
            </a:r>
            <a:r>
              <a:rPr lang="en-US" altLang="zh-CN" sz="2000" b="1" dirty="0">
                <a:solidFill>
                  <a:srgbClr val="FF0000"/>
                </a:solidFill>
              </a:rPr>
              <a:t>-q</a:t>
            </a:r>
            <a:r>
              <a:rPr lang="zh-CN" altLang="en-US" sz="2000" b="1" dirty="0">
                <a:solidFill>
                  <a:srgbClr val="FF0000"/>
                </a:solidFill>
              </a:rPr>
              <a:t>，外表面分布感应电荷</a:t>
            </a:r>
            <a:r>
              <a:rPr lang="en-US" altLang="zh-CN" sz="2000" b="1" dirty="0">
                <a:solidFill>
                  <a:srgbClr val="FF0000"/>
                </a:solidFill>
              </a:rPr>
              <a:t>+q</a:t>
            </a:r>
            <a:r>
              <a:rPr lang="zh-CN" altLang="en-US" sz="2000" b="1" dirty="0">
                <a:solidFill>
                  <a:srgbClr val="FF0000"/>
                </a:solidFill>
              </a:rPr>
              <a:t>，外球电势：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r>
              <a:rPr lang="zh-CN" altLang="en-US" sz="2000" b="1" dirty="0">
                <a:solidFill>
                  <a:srgbClr val="FF0000"/>
                </a:solidFill>
              </a:rPr>
              <a:t>外球接地，重新静电平衡后，外球内表面仍分布有电荷</a:t>
            </a:r>
            <a:r>
              <a:rPr lang="en-US" altLang="zh-CN" sz="2000" b="1" dirty="0">
                <a:solidFill>
                  <a:srgbClr val="FF0000"/>
                </a:solidFill>
              </a:rPr>
              <a:t>-q</a:t>
            </a:r>
            <a:r>
              <a:rPr lang="zh-CN" altLang="en-US" sz="2000" b="1" dirty="0">
                <a:solidFill>
                  <a:srgbClr val="FF0000"/>
                </a:solidFill>
              </a:rPr>
              <a:t>，外表面无电荷。所以，外球带电为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；由于与地球等势外球电势为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r>
              <a:rPr lang="zh-CN" altLang="en-US" sz="2000" b="1" dirty="0">
                <a:solidFill>
                  <a:srgbClr val="FF0000"/>
                </a:solidFill>
              </a:rPr>
              <a:t>内球接地，重新静电平衡后，内球带电为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，外球带电为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，外球电势为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r>
              <a:rPr lang="zh-CN" altLang="en-US" sz="2000" b="1" dirty="0">
                <a:solidFill>
                  <a:srgbClr val="FF0000"/>
                </a:solidFill>
              </a:rPr>
              <a:t>内外导线连接，重新静电平衡后，内外球壳为等势体，内球带电为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，外球面带电为</a:t>
            </a:r>
            <a:r>
              <a:rPr lang="en-US" altLang="zh-CN" sz="2000" b="1" dirty="0">
                <a:solidFill>
                  <a:srgbClr val="FF0000"/>
                </a:solidFill>
              </a:rPr>
              <a:t>+q</a:t>
            </a:r>
            <a:r>
              <a:rPr lang="zh-CN" altLang="en-US" sz="2000" b="1" dirty="0">
                <a:solidFill>
                  <a:srgbClr val="FF0000"/>
                </a:solidFill>
              </a:rPr>
              <a:t>，外球电势：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457200" indent="-457200" algn="just">
              <a:buAutoNum type="arabicParenBoth"/>
            </a:pPr>
            <a:r>
              <a:rPr lang="zh-CN" altLang="en-US" sz="2000" b="1" dirty="0">
                <a:solidFill>
                  <a:srgbClr val="0000FF"/>
                </a:solidFill>
              </a:rPr>
              <a:t>外球接地后，重新绝缘，然后再将内球接地：在外球壳带电</a:t>
            </a:r>
            <a:r>
              <a:rPr lang="en-US" altLang="zh-CN" sz="2000" b="1" dirty="0">
                <a:solidFill>
                  <a:srgbClr val="0000FF"/>
                </a:solidFill>
              </a:rPr>
              <a:t>-q</a:t>
            </a:r>
            <a:r>
              <a:rPr lang="zh-CN" altLang="en-US" sz="2000" b="1" dirty="0">
                <a:solidFill>
                  <a:srgbClr val="0000FF"/>
                </a:solidFill>
              </a:rPr>
              <a:t>时，将内球接地，</a:t>
            </a:r>
            <a:r>
              <a:rPr lang="zh-CN" altLang="en-US" sz="2000" b="1" u="sng" dirty="0">
                <a:solidFill>
                  <a:srgbClr val="0000FF"/>
                </a:solidFill>
              </a:rPr>
              <a:t>其电势</a:t>
            </a:r>
            <a:r>
              <a:rPr lang="en-US" altLang="zh-CN" sz="2000" b="1" i="1" u="sng" dirty="0">
                <a:solidFill>
                  <a:srgbClr val="0000FF"/>
                </a:solidFill>
              </a:rPr>
              <a:t>V</a:t>
            </a:r>
            <a:r>
              <a:rPr lang="en-US" altLang="zh-CN" sz="2000" b="1" u="sng" baseline="-25000" dirty="0">
                <a:solidFill>
                  <a:srgbClr val="0000FF"/>
                </a:solidFill>
              </a:rPr>
              <a:t>1</a:t>
            </a:r>
            <a:r>
              <a:rPr lang="en-US" altLang="zh-CN" sz="2000" b="1" u="sng" dirty="0">
                <a:solidFill>
                  <a:srgbClr val="0000FF"/>
                </a:solidFill>
              </a:rPr>
              <a:t>=0</a:t>
            </a:r>
            <a:r>
              <a:rPr lang="zh-CN" altLang="en-US" sz="2000" b="1" u="sng" dirty="0">
                <a:solidFill>
                  <a:srgbClr val="0000FF"/>
                </a:solidFill>
              </a:rPr>
              <a:t>，此时内球带电为</a:t>
            </a:r>
            <a:r>
              <a:rPr lang="en-US" altLang="zh-CN" sz="2000" b="1" u="sng" dirty="0">
                <a:solidFill>
                  <a:srgbClr val="0000FF"/>
                </a:solidFill>
              </a:rPr>
              <a:t>0 </a:t>
            </a:r>
            <a:r>
              <a:rPr lang="zh-CN" altLang="en-US" sz="2000" b="1" u="sng" dirty="0">
                <a:solidFill>
                  <a:srgbClr val="0000FF"/>
                </a:solidFill>
              </a:rPr>
              <a:t>吗？</a:t>
            </a:r>
            <a:r>
              <a:rPr lang="zh-CN" altLang="en-US" sz="2000" b="1" dirty="0">
                <a:solidFill>
                  <a:srgbClr val="0000FF"/>
                </a:solidFill>
              </a:rPr>
              <a:t>（不为</a:t>
            </a:r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</a:rPr>
              <a:t>，</a:t>
            </a:r>
            <a:r>
              <a:rPr lang="en-US" altLang="zh-CN" sz="2000" b="1" dirty="0">
                <a:solidFill>
                  <a:srgbClr val="0000FF"/>
                </a:solidFill>
              </a:rPr>
              <a:t>q1</a:t>
            </a:r>
            <a:r>
              <a:rPr lang="en-US" altLang="zh-CN" sz="2000" b="1" dirty="0">
                <a:solidFill>
                  <a:srgbClr val="0000FF"/>
                </a:solidFill>
                <a:sym typeface="Symbol"/>
              </a:rPr>
              <a:t>0</a:t>
            </a:r>
            <a:r>
              <a:rPr lang="zh-CN" altLang="en-US" sz="2000" b="1" dirty="0">
                <a:solidFill>
                  <a:srgbClr val="0000FF"/>
                </a:solidFill>
              </a:rPr>
              <a:t>）这是由于电荷重新分布达到静电平衡的结果。设外球电势</a:t>
            </a:r>
            <a:r>
              <a:rPr lang="en-US" altLang="zh-CN" sz="2000" b="1" i="1" dirty="0">
                <a:solidFill>
                  <a:srgbClr val="0000FF"/>
                </a:solidFill>
              </a:rPr>
              <a:t>V</a:t>
            </a:r>
            <a:r>
              <a:rPr lang="zh-CN" altLang="en-US" sz="2000" b="1" dirty="0">
                <a:solidFill>
                  <a:srgbClr val="0000FF"/>
                </a:solidFill>
              </a:rPr>
              <a:t>’</a:t>
            </a:r>
            <a:r>
              <a:rPr lang="en-US" altLang="zh-CN" sz="2000" b="1" baseline="-25000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，外球内表面分布电荷</a:t>
            </a:r>
            <a:r>
              <a:rPr lang="en-US" altLang="zh-CN" sz="2000" b="1" dirty="0">
                <a:solidFill>
                  <a:srgbClr val="0000FF"/>
                </a:solidFill>
              </a:rPr>
              <a:t>-q1</a:t>
            </a:r>
            <a:r>
              <a:rPr lang="zh-CN" altLang="en-US" sz="2000" b="1" dirty="0">
                <a:solidFill>
                  <a:srgbClr val="0000FF"/>
                </a:solidFill>
              </a:rPr>
              <a:t>，外面分布（</a:t>
            </a:r>
            <a:r>
              <a:rPr lang="en-US" altLang="zh-CN" sz="2000" b="1" dirty="0">
                <a:solidFill>
                  <a:srgbClr val="0000FF"/>
                </a:solidFill>
              </a:rPr>
              <a:t>-q+q1</a:t>
            </a:r>
            <a:r>
              <a:rPr lang="zh-CN" altLang="en-US" sz="2000" b="1" dirty="0">
                <a:solidFill>
                  <a:srgbClr val="0000FF"/>
                </a:solidFill>
              </a:rPr>
              <a:t>）。由电势叠加原理，内球电势为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0803" y="2289730"/>
                <a:ext cx="2748445" cy="724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zh-CN" alt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03" y="2289730"/>
                <a:ext cx="2748445" cy="72423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22859" y="4347233"/>
                <a:ext cx="2748445" cy="724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zh-CN" alt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59" y="4347233"/>
                <a:ext cx="2748445" cy="72423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8745" y="6021971"/>
                <a:ext cx="4002058" cy="642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45" y="6021971"/>
                <a:ext cx="4002058" cy="6425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4540195" y="6217920"/>
            <a:ext cx="51683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18803" y="6021971"/>
                <a:ext cx="1192441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03" y="6021971"/>
                <a:ext cx="1192441" cy="6562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0"/>
          <p:cNvSpPr/>
          <p:nvPr/>
        </p:nvSpPr>
        <p:spPr>
          <a:xfrm>
            <a:off x="6502785" y="6260326"/>
            <a:ext cx="516835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89248" y="6017476"/>
                <a:ext cx="1572931" cy="642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𝑞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248" y="6017476"/>
                <a:ext cx="1572931" cy="6425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70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8EC65D7-6168-4C71-AE6D-D9CACC9040C2}"/>
              </a:ext>
            </a:extLst>
          </p:cNvPr>
          <p:cNvSpPr/>
          <p:nvPr/>
        </p:nvSpPr>
        <p:spPr>
          <a:xfrm>
            <a:off x="-1" y="0"/>
            <a:ext cx="11990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/>
              <a:t>3. </a:t>
            </a:r>
            <a:r>
              <a:rPr lang="zh-CN" altLang="en-US" sz="2400" b="1" dirty="0"/>
              <a:t>半径为</a:t>
            </a:r>
            <a:r>
              <a:rPr lang="en-US" altLang="zh-CN" sz="2400" b="1" dirty="0"/>
              <a:t>R</a:t>
            </a:r>
            <a:r>
              <a:rPr lang="zh-CN" altLang="en-US" sz="2400" b="1" dirty="0"/>
              <a:t>的导体球，外套同心导体球壳，可的内外半径分别为</a:t>
            </a:r>
            <a:r>
              <a:rPr lang="en-US" altLang="zh-CN" sz="2400" b="1" dirty="0"/>
              <a:t>R1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R2</a:t>
            </a:r>
            <a:r>
              <a:rPr lang="zh-CN" altLang="en-US" sz="2400" b="1" dirty="0"/>
              <a:t>，球与壳之间是空气，壳外也是空气，内球电荷量为</a:t>
            </a:r>
            <a:r>
              <a:rPr lang="en-US" altLang="zh-CN" sz="2400" b="1" dirty="0"/>
              <a:t>+q</a:t>
            </a:r>
            <a:r>
              <a:rPr lang="zh-CN" altLang="en-US" sz="2400" b="1" dirty="0">
                <a:sym typeface="Symbol"/>
              </a:rPr>
              <a:t>，求：</a:t>
            </a:r>
            <a:endParaRPr lang="en-US" altLang="zh-CN" sz="2400" b="1" dirty="0">
              <a:sym typeface="Symbol"/>
            </a:endParaRPr>
          </a:p>
          <a:p>
            <a:pPr marL="457200" indent="-457200" algn="just">
              <a:buAutoNum type="arabicParenBoth"/>
            </a:pPr>
            <a:r>
              <a:rPr lang="zh-CN" altLang="en-US" sz="2400" b="1" dirty="0"/>
              <a:t>该系统储存了多少电能（5分）</a:t>
            </a:r>
            <a:endParaRPr lang="en-US" altLang="zh-CN" sz="2400" b="1" dirty="0"/>
          </a:p>
          <a:p>
            <a:pPr marL="457200" indent="-457200" algn="just">
              <a:buAutoNum type="arabicParenBoth"/>
            </a:pPr>
            <a:r>
              <a:rPr lang="zh-CN" altLang="en-US" sz="2400" b="1" dirty="0"/>
              <a:t>若用导线把壳与球连在一起，结果如何（5分</a:t>
            </a:r>
            <a:endParaRPr lang="en-US" altLang="zh-CN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3" r="57192"/>
          <a:stretch/>
        </p:blipFill>
        <p:spPr bwMode="auto">
          <a:xfrm rot="16200000">
            <a:off x="4451223" y="-2508123"/>
            <a:ext cx="2813304" cy="1133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82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" t="11881" r="15573" b="25162"/>
          <a:stretch/>
        </p:blipFill>
        <p:spPr bwMode="auto">
          <a:xfrm rot="16200000">
            <a:off x="-392911" y="1362028"/>
            <a:ext cx="6748970" cy="402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" t="11913" r="21418" b="10042"/>
          <a:stretch/>
        </p:blipFill>
        <p:spPr bwMode="auto">
          <a:xfrm rot="16200000">
            <a:off x="5925818" y="624639"/>
            <a:ext cx="6629400" cy="561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64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585</Words>
  <Application>Microsoft Office PowerPoint</Application>
  <PresentationFormat>宽屏</PresentationFormat>
  <Paragraphs>40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Cambria Math</vt:lpstr>
      <vt:lpstr>Symbol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第2章作业题   2.8，2.11，2.12， 2.13，2.17，2.19</dc:title>
  <dc:creator>苏 倩</dc:creator>
  <cp:lastModifiedBy>Maxpicca</cp:lastModifiedBy>
  <cp:revision>154</cp:revision>
  <dcterms:created xsi:type="dcterms:W3CDTF">2020-03-29T13:01:25Z</dcterms:created>
  <dcterms:modified xsi:type="dcterms:W3CDTF">2021-06-24T09:22:26Z</dcterms:modified>
</cp:coreProperties>
</file>